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3" r:id="rId6"/>
    <p:sldId id="261" r:id="rId7"/>
    <p:sldId id="265" r:id="rId8"/>
    <p:sldId id="273" r:id="rId9"/>
    <p:sldId id="262" r:id="rId10"/>
    <p:sldId id="264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60F1F8-E780-4B8D-96A6-3184A42B7C97}" v="1" dt="2022-01-21T01:08:25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456" autoAdjust="0"/>
  </p:normalViewPr>
  <p:slideViewPr>
    <p:cSldViewPr snapToGrid="0">
      <p:cViewPr varScale="1">
        <p:scale>
          <a:sx n="90" d="100"/>
          <a:sy n="90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0A7AD-3F63-4420-8C26-6850E8961D9D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F9164-F822-4FD4-9424-A38D0259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3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23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2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30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00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5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1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0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69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6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20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4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January 26,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57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January 26,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9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5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9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January 26,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3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January 26,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06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Option_Trading_ML_TableauStory/Presentation?:language=en-US&amp;publish=yes&amp;:display_count=n&amp;:origin=viz_share_lin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68D355F-F1DF-41D1-8F58-9C1FEA44F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8D9E2-D0C9-497D-959E-A9371743B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034" y="819046"/>
            <a:ext cx="5376000" cy="2208556"/>
          </a:xfrm>
        </p:spPr>
        <p:txBody>
          <a:bodyPr>
            <a:normAutofit/>
          </a:bodyPr>
          <a:lstStyle/>
          <a:p>
            <a:r>
              <a:rPr lang="en-US" dirty="0"/>
              <a:t>Predicting an Option contracts price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A1F3F-BD48-4EEC-B8F6-BA891F07B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376000" cy="1711758"/>
          </a:xfrm>
        </p:spPr>
        <p:txBody>
          <a:bodyPr>
            <a:normAutofit fontScale="40000" lnSpcReduction="20000"/>
          </a:bodyPr>
          <a:lstStyle/>
          <a:p>
            <a:r>
              <a:rPr lang="en-US" sz="4800" dirty="0"/>
              <a:t>Capstone Project</a:t>
            </a:r>
          </a:p>
          <a:p>
            <a:r>
              <a:rPr lang="en-US" sz="4800" dirty="0"/>
              <a:t>Data Analytics Boot Camp</a:t>
            </a:r>
          </a:p>
          <a:p>
            <a:r>
              <a:rPr lang="en-US" sz="4800" dirty="0"/>
              <a:t>The University of Miami</a:t>
            </a:r>
          </a:p>
          <a:p>
            <a:r>
              <a:rPr lang="en-US" sz="4800" dirty="0"/>
              <a:t>E. Deutsch | D. Perez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423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7F6AC4-505C-40E7-AB22-107A8B4B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Train/Test/Split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2E8C6F-18F5-4282-8962-34AA61B42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740" y="1637414"/>
            <a:ext cx="4564381" cy="4580121"/>
          </a:xfrm>
        </p:spPr>
        <p:txBody>
          <a:bodyPr>
            <a:normAutofit/>
          </a:bodyPr>
          <a:lstStyle/>
          <a:p>
            <a:pPr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The loaded dataset is split into input and output components</a:t>
            </a:r>
          </a:p>
          <a:p>
            <a:pPr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Split the dataset so that 80% is used to train and 20% is used to evaluate.</a:t>
            </a:r>
          </a:p>
          <a:p>
            <a:pPr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Evaluate the shape of our training and testing sets.</a:t>
            </a:r>
          </a:p>
          <a:p>
            <a:pPr lvl="1">
              <a:buClr>
                <a:srgbClr val="00FF00"/>
              </a:buClr>
              <a:buFont typeface="Wingdings" panose="05000000000000000000" pitchFamily="2" charset="2"/>
              <a:buChar char="v"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914400" lvl="1" indent="-457200">
              <a:buClr>
                <a:srgbClr val="00FF00"/>
              </a:buClr>
              <a:buFont typeface="+mj-lt"/>
              <a:buAutoNum type="arabicPeriod"/>
            </a:pPr>
            <a:endParaRPr lang="en-US" dirty="0"/>
          </a:p>
          <a:p>
            <a:pPr marL="914400" lvl="1" indent="-457200">
              <a:buClr>
                <a:srgbClr val="00FF00"/>
              </a:buClr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281FF7-5888-41DE-BA06-0C6DF97D5B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38"/>
          <a:stretch/>
        </p:blipFill>
        <p:spPr>
          <a:xfrm>
            <a:off x="5177121" y="1658679"/>
            <a:ext cx="6678180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9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B46D-2769-461C-8033-D7AF970A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BD980-F21F-4310-9548-85E854CC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8" y="1531089"/>
            <a:ext cx="11060875" cy="4433776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Linear regression analysis rests on the assumption that the dependent variable (y) is continuous. This makes Linear Regression Modeling the preferred method for price prediction.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Placeholder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501D16-82A3-4926-A420-ED525A22DF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31" y="2753834"/>
            <a:ext cx="6889899" cy="3723445"/>
          </a:xfrm>
        </p:spPr>
      </p:pic>
    </p:spTree>
    <p:extLst>
      <p:ext uri="{BB962C8B-B14F-4D97-AF65-F5344CB8AC3E}">
        <p14:creationId xmlns:p14="http://schemas.microsoft.com/office/powerpoint/2010/main" val="326297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B46D-2769-461C-8033-D7AF970A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Post-Processing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BD980-F21F-4310-9548-85E854CC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1357200"/>
            <a:ext cx="10997079" cy="66298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After reviewing the results of our linear regression model and predicted values we merged the outputs to the original dataset.</a:t>
            </a:r>
          </a:p>
          <a:p>
            <a:endParaRPr lang="en-US" dirty="0"/>
          </a:p>
        </p:txBody>
      </p:sp>
      <p:pic>
        <p:nvPicPr>
          <p:cNvPr id="10" name="Picture Placeholder 9" descr="Table&#10;&#10;Description automatically generated">
            <a:extLst>
              <a:ext uri="{FF2B5EF4-FFF2-40B4-BE49-F238E27FC236}">
                <a16:creationId xmlns:a16="http://schemas.microsoft.com/office/drawing/2014/main" id="{563E47A3-B7F6-4576-9E5C-259FFA383F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95" y="2095200"/>
            <a:ext cx="7095550" cy="4466989"/>
          </a:xfrm>
        </p:spPr>
      </p:pic>
    </p:spTree>
    <p:extLst>
      <p:ext uri="{BB962C8B-B14F-4D97-AF65-F5344CB8AC3E}">
        <p14:creationId xmlns:p14="http://schemas.microsoft.com/office/powerpoint/2010/main" val="342082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77F-1DDF-42C7-A4F3-EF9460F9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39" y="329944"/>
            <a:ext cx="3095626" cy="1476000"/>
          </a:xfrm>
        </p:spPr>
        <p:txBody>
          <a:bodyPr>
            <a:normAutofit/>
          </a:bodyPr>
          <a:lstStyle/>
          <a:p>
            <a:r>
              <a:rPr lang="en-US" sz="4000" dirty="0"/>
              <a:t>Results/Visualization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5555B-BA40-4836-AE54-D9E0D4B35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716" y="6218212"/>
            <a:ext cx="11549972" cy="254847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hlinkClick r:id="rId3"/>
              </a:rPr>
              <a:t>https://public.tableau.com/views/Option_Trading_ML_TableauStory/Presentation?:language=en-US&amp;publish=yes&amp;:display_count=n&amp;:origin=viz_share_link</a:t>
            </a:r>
            <a:endParaRPr lang="en-US" dirty="0"/>
          </a:p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919D4B0-96B1-428B-9D95-467CEB77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88" y="896464"/>
            <a:ext cx="10327228" cy="506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9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1E91-9F7E-4D1F-A833-D987E791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763033"/>
          </a:xfrm>
        </p:spPr>
        <p:txBody>
          <a:bodyPr/>
          <a:lstStyle/>
          <a:p>
            <a:r>
              <a:rPr lang="en-US" dirty="0"/>
              <a:t>Recommendation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ACA0E-9040-4D9E-8E43-8BF8593B6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778567"/>
            <a:ext cx="10728325" cy="3227375"/>
          </a:xfrm>
        </p:spPr>
        <p:txBody>
          <a:bodyPr/>
          <a:lstStyle/>
          <a:p>
            <a:pPr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For future analysis other machine learning models such as:</a:t>
            </a:r>
          </a:p>
          <a:p>
            <a:pPr lvl="1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lvl="1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RandomForest</a:t>
            </a:r>
            <a:endParaRPr lang="en-US" dirty="0"/>
          </a:p>
          <a:p>
            <a:pPr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Add additional features:</a:t>
            </a:r>
          </a:p>
          <a:p>
            <a:pPr lvl="1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Yield Curve Plots</a:t>
            </a:r>
          </a:p>
          <a:p>
            <a:pPr lvl="1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 </a:t>
            </a:r>
            <a:r>
              <a:rPr lang="en-US" dirty="0" err="1"/>
              <a:t>greeks</a:t>
            </a:r>
            <a:r>
              <a:rPr lang="en-US" dirty="0"/>
              <a:t> (delta, gamma, theta, </a:t>
            </a:r>
            <a:r>
              <a:rPr lang="en-US" dirty="0" err="1"/>
              <a:t>vega</a:t>
            </a:r>
            <a:r>
              <a:rPr lang="en-US" dirty="0"/>
              <a:t>)</a:t>
            </a:r>
          </a:p>
          <a:p>
            <a:pPr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Changing from static to time-series modeling.</a:t>
            </a:r>
          </a:p>
          <a:p>
            <a:pPr>
              <a:buClr>
                <a:srgbClr val="00FF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7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CA21-015F-4735-B8E2-78A3B2B0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884860"/>
          </a:xfrm>
        </p:spPr>
        <p:txBody>
          <a:bodyPr>
            <a:normAutofit/>
          </a:bodyPr>
          <a:lstStyle/>
          <a:p>
            <a:r>
              <a:rPr lang="en-US" sz="4400" dirty="0"/>
              <a:t>Why this topic?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A0EE7-FE87-4024-B8D4-386C98F1E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9" y="1943100"/>
            <a:ext cx="4814025" cy="383130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We have a background in the field of finance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There are an abundance of opportunities in the derivatives market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Data analysis is essential in today’s world, this sector has many opportunities for this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An excellent challenge to apply what we have learned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0CE8B4-9CF1-4E14-8A86-E4B20E21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77" y="282050"/>
            <a:ext cx="4355726" cy="60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9796-8092-4022-A282-9FDFF347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C02D3-5033-4D8C-97B4-88D88F64C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581150"/>
            <a:ext cx="10728325" cy="4187825"/>
          </a:xfrm>
        </p:spPr>
        <p:txBody>
          <a:bodyPr>
            <a:normAutofit lnSpcReduction="10000"/>
          </a:bodyPr>
          <a:lstStyle/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Questions we hope to answer with the data</a:t>
            </a:r>
          </a:p>
          <a:p>
            <a:pPr marL="457200" indent="-457200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Environment and setup</a:t>
            </a:r>
          </a:p>
          <a:p>
            <a:pPr marL="457200" indent="-457200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Description of source data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Pre-Processing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Train/Test/Split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Machine Learning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Post-Processing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Results/Visualization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Recommendation for future analysis</a:t>
            </a:r>
          </a:p>
        </p:txBody>
      </p:sp>
    </p:spTree>
    <p:extLst>
      <p:ext uri="{BB962C8B-B14F-4D97-AF65-F5344CB8AC3E}">
        <p14:creationId xmlns:p14="http://schemas.microsoft.com/office/powerpoint/2010/main" val="375854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29C9-5B13-4405-8D8D-0A7E1AFA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 to answer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B5BAF-E46D-44D3-A3B9-DAF308DF5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940" y="1630324"/>
            <a:ext cx="5795101" cy="4429125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the Predicted Price for each DOW30 stock option contract?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What could we have done differently to get better results?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What do we recommend for future analysis?</a:t>
            </a:r>
          </a:p>
        </p:txBody>
      </p:sp>
      <p:pic>
        <p:nvPicPr>
          <p:cNvPr id="1026" name="Picture 2" descr="Black Scholes Model in Python for Predicting Options Premiums | The Startup">
            <a:extLst>
              <a:ext uri="{FF2B5EF4-FFF2-40B4-BE49-F238E27FC236}">
                <a16:creationId xmlns:a16="http://schemas.microsoft.com/office/drawing/2014/main" id="{2FA771BB-13E3-4FFD-954A-825B2B7C574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3294" y="1903228"/>
            <a:ext cx="5046755" cy="356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4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4E65-3863-43CA-9DC3-A1424349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Environment and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D5395-3A8E-4229-A943-447D6BFC1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1704975"/>
            <a:ext cx="3095625" cy="4069425"/>
          </a:xfrm>
        </p:spPr>
        <p:txBody>
          <a:bodyPr/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VS Code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PostgreSQL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Tableau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3D89F-4875-4C93-B5E1-BBA4861D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87" y="271462"/>
            <a:ext cx="37052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1A22E-9408-4CC0-9460-026B7139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Environment and Setup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08C08C-8501-4E44-8E2B-BF6824A9A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0510" y="1619250"/>
            <a:ext cx="7020504" cy="415515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 set up the development environment create a new environment referencing the environment_requirement.txt file.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To obtain the requirement list we used</a:t>
            </a:r>
          </a:p>
          <a:p>
            <a:pPr marL="800100" lvl="1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&gt;pip freeze &gt;requirements.txt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buClr>
                <a:srgbClr val="00FF00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9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E6D3-6229-469A-9105-C59B97F9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76FFE-38E4-4CCD-87EE-3C7E3CC2D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868" y="1797584"/>
            <a:ext cx="5015638" cy="565796"/>
          </a:xfrm>
        </p:spPr>
        <p:txBody>
          <a:bodyPr/>
          <a:lstStyle/>
          <a:p>
            <a:r>
              <a:rPr lang="en-US" dirty="0"/>
              <a:t>DB Schema</a:t>
            </a:r>
          </a:p>
        </p:txBody>
      </p:sp>
      <p:pic>
        <p:nvPicPr>
          <p:cNvPr id="14" name="Content Placeholder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0047ED-57F6-4692-A5BC-0BB0B3692B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7" y="2781864"/>
            <a:ext cx="5208372" cy="2521948"/>
          </a:xfr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6336F61-AD12-4601-BAC6-DC9790DAC9C2}"/>
              </a:ext>
            </a:extLst>
          </p:cNvPr>
          <p:cNvSpPr txBox="1">
            <a:spLocks/>
          </p:cNvSpPr>
          <p:nvPr/>
        </p:nvSpPr>
        <p:spPr>
          <a:xfrm>
            <a:off x="6456363" y="1723928"/>
            <a:ext cx="5015638" cy="56579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20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8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None/>
              <a:defRPr sz="1600" b="1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Sqlalchemy</a:t>
            </a:r>
            <a:r>
              <a:rPr lang="en-US" dirty="0"/>
              <a:t> to </a:t>
            </a:r>
            <a:r>
              <a:rPr lang="en-US" dirty="0" err="1"/>
              <a:t>postgresQL</a:t>
            </a:r>
            <a:endParaRPr lang="en-US" dirty="0"/>
          </a:p>
        </p:txBody>
      </p:sp>
      <p:pic>
        <p:nvPicPr>
          <p:cNvPr id="6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503B35E7-73D4-4B1E-BE12-450C5D3181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62" y="2554017"/>
            <a:ext cx="5003800" cy="315143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9C05C1-4FE0-458B-BE93-649EC10EBD8D}"/>
              </a:ext>
            </a:extLst>
          </p:cNvPr>
          <p:cNvSpPr txBox="1"/>
          <p:nvPr/>
        </p:nvSpPr>
        <p:spPr>
          <a:xfrm>
            <a:off x="719999" y="1379100"/>
            <a:ext cx="10316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Loaded .csv into three PostgreSQL tables "stock_info", "stock_hist", "opt_hist_table“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E6D3-6229-469A-9105-C59B97F9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– Python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BA19980-4844-4D08-8269-6E887C2166C6}"/>
              </a:ext>
            </a:extLst>
          </p:cNvPr>
          <p:cNvSpPr txBox="1">
            <a:spLocks/>
          </p:cNvSpPr>
          <p:nvPr/>
        </p:nvSpPr>
        <p:spPr>
          <a:xfrm>
            <a:off x="560510" y="1619250"/>
            <a:ext cx="4871175" cy="41551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2100" dirty="0"/>
              <a:t>Used Pandas query the PostgreSQL database for a total of 23,876 rows and 18 columns.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Objective is to predict the contract price within the stocks of the DOW30.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8257B5EF-C85D-47BB-8B71-8791CCCB5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94" y="3120986"/>
            <a:ext cx="6228541" cy="3165661"/>
          </a:xfrm>
          <a:prstGeom prst="rect">
            <a:avLst/>
          </a:prstGeom>
        </p:spPr>
      </p:pic>
      <p:pic>
        <p:nvPicPr>
          <p:cNvPr id="21" name="Picture 2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CFD7FC-DE23-4862-A346-42DCF49E7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94" y="1041365"/>
            <a:ext cx="6140670" cy="16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8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D085-58E3-4150-940E-DA8C1614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Pre-Processing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10B88-C74C-490B-9614-1E0648BBA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1476375"/>
            <a:ext cx="10933284" cy="1383783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Cleaned data to prepare for split/test/train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CEE9887-3F02-4ED4-B556-0CB92C5B7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80" y="1988583"/>
            <a:ext cx="7262036" cy="45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52058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Blob">
      <a:majorFont>
        <a:latin typeface="The Hand Extrablack"/>
        <a:ea typeface=""/>
        <a:cs typeface=""/>
      </a:majorFont>
      <a:minorFont>
        <a:latin typeface="Sagona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454</Words>
  <Application>Microsoft Office PowerPoint</Application>
  <PresentationFormat>Widescreen</PresentationFormat>
  <Paragraphs>77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Sagona Book</vt:lpstr>
      <vt:lpstr>The Hand Extrablack</vt:lpstr>
      <vt:lpstr>Wingdings</vt:lpstr>
      <vt:lpstr>BlobVTI</vt:lpstr>
      <vt:lpstr>Predicting an Option contracts price</vt:lpstr>
      <vt:lpstr>Why this topic?</vt:lpstr>
      <vt:lpstr>Overview</vt:lpstr>
      <vt:lpstr>Questions to answer</vt:lpstr>
      <vt:lpstr>Environment and Setup</vt:lpstr>
      <vt:lpstr>Environment and Setup</vt:lpstr>
      <vt:lpstr>PostgreSQL Database</vt:lpstr>
      <vt:lpstr>PostgreSQL – Python</vt:lpstr>
      <vt:lpstr>Pre-Processing</vt:lpstr>
      <vt:lpstr>Train/Test/Split</vt:lpstr>
      <vt:lpstr>Machine Learning</vt:lpstr>
      <vt:lpstr>Post-Processing</vt:lpstr>
      <vt:lpstr>Results/Visualization</vt:lpstr>
      <vt:lpstr>Recommendation for future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an Option contracts future price</dc:title>
  <dc:creator>Danny Perez</dc:creator>
  <cp:lastModifiedBy>Danny Perez</cp:lastModifiedBy>
  <cp:revision>19</cp:revision>
  <dcterms:created xsi:type="dcterms:W3CDTF">2022-01-08T12:51:28Z</dcterms:created>
  <dcterms:modified xsi:type="dcterms:W3CDTF">2022-01-26T22:02:48Z</dcterms:modified>
</cp:coreProperties>
</file>